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676" autoAdjust="0"/>
    <p:restoredTop sz="94660"/>
  </p:normalViewPr>
  <p:slideViewPr>
    <p:cSldViewPr snapToGrid="0">
      <p:cViewPr>
        <p:scale>
          <a:sx n="89" d="100"/>
          <a:sy n="89" d="100"/>
        </p:scale>
        <p:origin x="126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FC543-56E4-4559-B051-781B6BBA27F5}" type="datetimeFigureOut">
              <a:rPr lang="ru-RU" smtClean="0"/>
              <a:t>16.02.2022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8E08-AC80-48F2-A77B-BE07850C59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4703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FC543-56E4-4559-B051-781B6BBA27F5}" type="datetimeFigureOut">
              <a:rPr lang="ru-RU" smtClean="0"/>
              <a:t>16.02.2022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8E08-AC80-48F2-A77B-BE07850C59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6835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FC543-56E4-4559-B051-781B6BBA27F5}" type="datetimeFigureOut">
              <a:rPr lang="ru-RU" smtClean="0"/>
              <a:t>16.02.2022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8E08-AC80-48F2-A77B-BE07850C59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592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FC543-56E4-4559-B051-781B6BBA27F5}" type="datetimeFigureOut">
              <a:rPr lang="ru-RU" smtClean="0"/>
              <a:t>16.02.2022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8E08-AC80-48F2-A77B-BE07850C59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0038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FC543-56E4-4559-B051-781B6BBA27F5}" type="datetimeFigureOut">
              <a:rPr lang="ru-RU" smtClean="0"/>
              <a:t>16.02.2022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8E08-AC80-48F2-A77B-BE07850C59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2671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FC543-56E4-4559-B051-781B6BBA27F5}" type="datetimeFigureOut">
              <a:rPr lang="ru-RU" smtClean="0"/>
              <a:t>16.02.2022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8E08-AC80-48F2-A77B-BE07850C59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4895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FC543-56E4-4559-B051-781B6BBA27F5}" type="datetimeFigureOut">
              <a:rPr lang="ru-RU" smtClean="0"/>
              <a:t>16.02.2022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8E08-AC80-48F2-A77B-BE07850C59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02832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FC543-56E4-4559-B051-781B6BBA27F5}" type="datetimeFigureOut">
              <a:rPr lang="ru-RU" smtClean="0"/>
              <a:t>16.02.2022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8E08-AC80-48F2-A77B-BE07850C59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9855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FC543-56E4-4559-B051-781B6BBA27F5}" type="datetimeFigureOut">
              <a:rPr lang="ru-RU" smtClean="0"/>
              <a:t>16.02.2022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8E08-AC80-48F2-A77B-BE07850C59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7674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FC543-56E4-4559-B051-781B6BBA27F5}" type="datetimeFigureOut">
              <a:rPr lang="ru-RU" smtClean="0"/>
              <a:t>16.02.2022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8E08-AC80-48F2-A77B-BE07850C59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8477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FC543-56E4-4559-B051-781B6BBA27F5}" type="datetimeFigureOut">
              <a:rPr lang="ru-RU" smtClean="0"/>
              <a:t>16.02.2022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8E08-AC80-48F2-A77B-BE07850C59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04963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FC543-56E4-4559-B051-781B6BBA27F5}" type="datetimeFigureOut">
              <a:rPr lang="ru-RU" smtClean="0"/>
              <a:t>16.02.2022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8E08-AC80-48F2-A77B-BE07850C59DA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072226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FC543-56E4-4559-B051-781B6BBA27F5}" type="datetimeFigureOut">
              <a:rPr lang="ru-RU" smtClean="0"/>
              <a:t>16.02.2022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8E08-AC80-48F2-A77B-BE07850C59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86140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FC543-56E4-4559-B051-781B6BBA27F5}" type="datetimeFigureOut">
              <a:rPr lang="ru-RU" smtClean="0"/>
              <a:t>16.02.2022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8E08-AC80-48F2-A77B-BE07850C59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43404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FC543-56E4-4559-B051-781B6BBA27F5}" type="datetimeFigureOut">
              <a:rPr lang="ru-RU" smtClean="0"/>
              <a:t>16.02.2022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8E08-AC80-48F2-A77B-BE07850C59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45408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FC543-56E4-4559-B051-781B6BBA27F5}" type="datetimeFigureOut">
              <a:rPr lang="ru-RU" smtClean="0"/>
              <a:t>16.02.2022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8E08-AC80-48F2-A77B-BE07850C59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58614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FC543-56E4-4559-B051-781B6BBA27F5}" type="datetimeFigureOut">
              <a:rPr lang="ru-RU" smtClean="0"/>
              <a:t>16.02.2022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8E08-AC80-48F2-A77B-BE07850C59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817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A92FC543-56E4-4559-B051-781B6BBA27F5}" type="datetimeFigureOut">
              <a:rPr lang="ru-RU" smtClean="0"/>
              <a:t>16.02.2022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8E08-AC80-48F2-A77B-BE07850C59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807135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infourok.ru/tehnika_bezopasnosti_na_urokah_legkoy_atletiki.-453102.htm" TargetMode="External"/><Relationship Id="rId2" Type="http://schemas.openxmlformats.org/officeDocument/2006/relationships/hyperlink" Target="https://&#1091;&#1088;&#1086;&#1082;.&#1088;&#1092;/library/instruktazh_po_tehnike_bezopasnosti_na_urokah_lyogko_104905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tudopedia.ru/10_220278_tehnika-bezopasnosti-pri-provedenii-legkoy-atletiki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81070" y="1313645"/>
            <a:ext cx="9118243" cy="2717442"/>
          </a:xfrm>
        </p:spPr>
        <p:txBody>
          <a:bodyPr/>
          <a:lstStyle/>
          <a:p>
            <a:pPr algn="ctr"/>
            <a:r>
              <a:rPr lang="ru-RU" sz="6000" dirty="0" smtClean="0"/>
              <a:t>Техника безопасности на уроках легкой атлетики</a:t>
            </a:r>
            <a:endParaRPr lang="ru-RU" sz="6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3638564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Содержание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Общие требования безопасности.</a:t>
            </a:r>
          </a:p>
          <a:p>
            <a:r>
              <a:rPr lang="ru-RU" dirty="0" smtClean="0"/>
              <a:t>Требования безопасности перед началом урока.</a:t>
            </a:r>
          </a:p>
          <a:p>
            <a:r>
              <a:rPr lang="ru-RU" dirty="0" smtClean="0"/>
              <a:t>Требования безопасности во время проведения урока.</a:t>
            </a:r>
          </a:p>
          <a:p>
            <a:pPr marL="857250" lvl="1" indent="-457200">
              <a:buFont typeface="+mj-lt"/>
              <a:buAutoNum type="alphaLcParenR"/>
            </a:pPr>
            <a:r>
              <a:rPr lang="ru-RU" dirty="0" smtClean="0"/>
              <a:t>БЕГ.</a:t>
            </a:r>
          </a:p>
          <a:p>
            <a:pPr marL="857250" lvl="1" indent="-457200">
              <a:buFont typeface="+mj-lt"/>
              <a:buAutoNum type="alphaLcParenR"/>
            </a:pPr>
            <a:r>
              <a:rPr lang="ru-RU" dirty="0" smtClean="0"/>
              <a:t>ПРЫЖКИ.</a:t>
            </a:r>
          </a:p>
          <a:p>
            <a:pPr marL="857250" lvl="1" indent="-457200">
              <a:buFont typeface="+mj-lt"/>
              <a:buAutoNum type="alphaLcParenR"/>
            </a:pPr>
            <a:r>
              <a:rPr lang="ru-RU" dirty="0" smtClean="0"/>
              <a:t>МЕТАНИЯ.</a:t>
            </a:r>
          </a:p>
          <a:p>
            <a:r>
              <a:rPr lang="ru-RU" dirty="0"/>
              <a:t>Требования безопасности при несчастных случаях и экстремальных ситуациях</a:t>
            </a:r>
            <a:r>
              <a:rPr lang="ru-RU" dirty="0" smtClean="0"/>
              <a:t>.</a:t>
            </a:r>
          </a:p>
          <a:p>
            <a:r>
              <a:rPr lang="ru-RU" dirty="0"/>
              <a:t>Требования безопасности по окончании урока</a:t>
            </a:r>
            <a:r>
              <a:rPr lang="ru-RU" dirty="0" smtClean="0"/>
              <a:t>.</a:t>
            </a:r>
          </a:p>
          <a:p>
            <a:r>
              <a:rPr lang="ru-RU" dirty="0" smtClean="0"/>
              <a:t>Источники.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57828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Общие требования безопасности.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6111" y="2408350"/>
            <a:ext cx="5658096" cy="380141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Занятия проводятся только с исправным спортивным инвентарём и оборудованием.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   Место проведения занятия должно быть оборудовано средствами пожаротушения (огнетушители и пр.) и иметь аптечку, укомплектованную необходимыми медикаментами и перевязочным материалом для оказания первой доврачебной помощи пострадавшим.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7428" y="1685823"/>
            <a:ext cx="4139614" cy="211944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7428" y="3992451"/>
            <a:ext cx="4139614" cy="2524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7136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Общие требования безопасности.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3312" y="2331076"/>
            <a:ext cx="8946541" cy="3917323"/>
          </a:xfrm>
        </p:spPr>
        <p:txBody>
          <a:bodyPr/>
          <a:lstStyle/>
          <a:p>
            <a:pPr marL="0" indent="0">
              <a:buNone/>
            </a:pPr>
            <a:r>
              <a:rPr lang="ru-RU" sz="2800" dirty="0"/>
              <a:t>К занятиям допускаются ученики</a:t>
            </a:r>
            <a:r>
              <a:rPr lang="ru-RU" sz="2800" dirty="0" smtClean="0"/>
              <a:t>:</a:t>
            </a:r>
          </a:p>
          <a:p>
            <a:endParaRPr lang="ru-RU" dirty="0" smtClean="0"/>
          </a:p>
          <a:p>
            <a:r>
              <a:rPr lang="ru-RU" dirty="0" smtClean="0"/>
              <a:t>отнесённые по состоянию здоровья к основной и подготовительной медицинской группе;</a:t>
            </a:r>
          </a:p>
          <a:p>
            <a:r>
              <a:rPr lang="ru-RU" dirty="0" smtClean="0"/>
              <a:t>прошедшие инструктаж по мерам безопасности;</a:t>
            </a:r>
          </a:p>
          <a:p>
            <a:r>
              <a:rPr lang="ru-RU" dirty="0" smtClean="0"/>
              <a:t>имеющие спортивную обувь и форму, не стесняющую движений и соответствующую теме и условиям проведения занятий.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29353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Общие требования безопасности.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3312" y="2052918"/>
            <a:ext cx="8946541" cy="42577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Ученик </a:t>
            </a:r>
            <a:r>
              <a:rPr lang="ru-RU" dirty="0" smtClean="0"/>
              <a:t>должен:</a:t>
            </a:r>
          </a:p>
          <a:p>
            <a:r>
              <a:rPr lang="ru-RU" sz="1600" dirty="0"/>
              <a:t>начинать занятие, брать спортивный инвентарь и выполнять упражнения с разрешения </a:t>
            </a:r>
            <a:r>
              <a:rPr lang="ru-RU" sz="1600" dirty="0" smtClean="0"/>
              <a:t>учителя;</a:t>
            </a:r>
          </a:p>
          <a:p>
            <a:r>
              <a:rPr lang="ru-RU" sz="1600" dirty="0"/>
              <a:t>бережно относится к спортивному инвентарю и оборудованию, не использовать его не по </a:t>
            </a:r>
            <a:r>
              <a:rPr lang="ru-RU" sz="1600" dirty="0" smtClean="0"/>
              <a:t>назначению;</a:t>
            </a:r>
          </a:p>
          <a:p>
            <a:r>
              <a:rPr lang="ru-RU" sz="1600" dirty="0"/>
              <a:t>внимательно слушать объяснение порядка и техники выполнения упражнений и запоминать </a:t>
            </a:r>
            <a:r>
              <a:rPr lang="ru-RU" sz="1600" dirty="0" smtClean="0"/>
              <a:t>их;</a:t>
            </a:r>
          </a:p>
          <a:p>
            <a:r>
              <a:rPr lang="ru-RU" sz="1600" dirty="0"/>
              <a:t>начинать выполнение упражнений по сигналу </a:t>
            </a:r>
            <a:r>
              <a:rPr lang="ru-RU" sz="1600" dirty="0" smtClean="0"/>
              <a:t>учителя;</a:t>
            </a:r>
          </a:p>
          <a:p>
            <a:r>
              <a:rPr lang="ru-RU" sz="1600" dirty="0"/>
              <a:t>знать и  выполнять настоящую </a:t>
            </a:r>
            <a:r>
              <a:rPr lang="ru-RU" sz="1600" dirty="0" smtClean="0"/>
              <a:t>инструкцию;</a:t>
            </a:r>
          </a:p>
          <a:p>
            <a:r>
              <a:rPr lang="ru-RU" sz="1600" dirty="0"/>
              <a:t>при невыполнении данной инструкции пройти внеплановый </a:t>
            </a:r>
            <a:r>
              <a:rPr lang="ru-RU" sz="1600" dirty="0" smtClean="0"/>
              <a:t>инструктаж.</a:t>
            </a:r>
            <a:endParaRPr lang="ru-RU" sz="1600" dirty="0"/>
          </a:p>
          <a:p>
            <a:pPr marL="0" indent="0">
              <a:buNone/>
            </a:pPr>
            <a:r>
              <a:rPr lang="ru-RU" dirty="0"/>
              <a:t>За несоблюдение мер безопасности ученик может быть не допущен или отстранён от участия в учебном процессе.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662408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Требования безопасности перед началом урока.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4293" y="2413526"/>
            <a:ext cx="8946541" cy="41954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Ученик должен:</a:t>
            </a:r>
          </a:p>
          <a:p>
            <a:r>
              <a:rPr lang="ru-RU" sz="1600" dirty="0"/>
              <a:t>переодеться в раздевалке, надеть на себя спортивную форму и </a:t>
            </a:r>
            <a:r>
              <a:rPr lang="ru-RU" sz="1600" dirty="0" smtClean="0"/>
              <a:t>обувь;</a:t>
            </a:r>
            <a:endParaRPr lang="ru-RU" sz="1600" dirty="0"/>
          </a:p>
          <a:p>
            <a:r>
              <a:rPr lang="ru-RU" sz="1600" dirty="0" smtClean="0"/>
              <a:t>снять </a:t>
            </a:r>
            <a:r>
              <a:rPr lang="ru-RU" sz="1600" dirty="0"/>
              <a:t>с себя предметы, представляющие опасность для других занимающихся (серьги, часы, браслеты и т.д</a:t>
            </a:r>
            <a:r>
              <a:rPr lang="ru-RU" sz="1600" dirty="0" smtClean="0"/>
              <a:t>.);</a:t>
            </a:r>
            <a:endParaRPr lang="ru-RU" sz="1600" dirty="0"/>
          </a:p>
          <a:p>
            <a:r>
              <a:rPr lang="ru-RU" sz="1600" dirty="0" smtClean="0"/>
              <a:t>убрать </a:t>
            </a:r>
            <a:r>
              <a:rPr lang="ru-RU" sz="1600" dirty="0"/>
              <a:t>из карманов спортивной формы колющиеся и другие посторонние </a:t>
            </a:r>
            <a:r>
              <a:rPr lang="ru-RU" sz="1600" dirty="0" smtClean="0"/>
              <a:t>предметы;</a:t>
            </a:r>
            <a:endParaRPr lang="ru-RU" sz="1600" dirty="0"/>
          </a:p>
          <a:p>
            <a:r>
              <a:rPr lang="ru-RU" sz="1600" dirty="0" smtClean="0"/>
              <a:t>под </a:t>
            </a:r>
            <a:r>
              <a:rPr lang="ru-RU" sz="1600" dirty="0"/>
              <a:t>руководством учителя приготовить инвентарь и оборудование, необходимые для проведения </a:t>
            </a:r>
            <a:r>
              <a:rPr lang="ru-RU" sz="1600" dirty="0" smtClean="0"/>
              <a:t>урока;</a:t>
            </a:r>
            <a:endParaRPr lang="ru-RU" sz="1600" dirty="0"/>
          </a:p>
          <a:p>
            <a:r>
              <a:rPr lang="ru-RU" sz="1600" dirty="0" smtClean="0"/>
              <a:t>выходить </a:t>
            </a:r>
            <a:r>
              <a:rPr lang="ru-RU" sz="1600" dirty="0"/>
              <a:t>на место проведения урока с разрешения </a:t>
            </a:r>
            <a:r>
              <a:rPr lang="ru-RU" sz="1600" dirty="0" smtClean="0"/>
              <a:t>учителя;</a:t>
            </a:r>
            <a:endParaRPr lang="ru-RU" sz="1600" dirty="0"/>
          </a:p>
          <a:p>
            <a:r>
              <a:rPr lang="ru-RU" sz="1600" dirty="0" smtClean="0"/>
              <a:t>по </a:t>
            </a:r>
            <a:r>
              <a:rPr lang="ru-RU" sz="1600" dirty="0"/>
              <a:t>команде учителя встать в строй для общего </a:t>
            </a:r>
            <a:r>
              <a:rPr lang="ru-RU" sz="1600" dirty="0" smtClean="0"/>
              <a:t>построения.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4947428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904116"/>
          </a:xfrm>
        </p:spPr>
        <p:txBody>
          <a:bodyPr/>
          <a:lstStyle/>
          <a:p>
            <a:r>
              <a:rPr lang="ru-RU" dirty="0"/>
              <a:t>Требования безопасности во время проведения урока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smtClean="0"/>
              <a:t>Бег.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6112" y="2052918"/>
            <a:ext cx="9403742" cy="41954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dirty="0" smtClean="0"/>
              <a:t>   </a:t>
            </a:r>
            <a:endParaRPr lang="ru-RU" sz="4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6685" y="2875200"/>
            <a:ext cx="6794679" cy="3572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2100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7"/>
            <a:ext cx="9404723" cy="1955631"/>
          </a:xfrm>
        </p:spPr>
        <p:txBody>
          <a:bodyPr/>
          <a:lstStyle/>
          <a:p>
            <a:r>
              <a:rPr lang="ru-RU" dirty="0"/>
              <a:t>Требования безопасности во время проведения урока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smtClean="0"/>
              <a:t>Бег.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2732" y="2704563"/>
            <a:ext cx="10444767" cy="3657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Ученик должен:</a:t>
            </a:r>
          </a:p>
          <a:p>
            <a:r>
              <a:rPr lang="ru-RU" sz="1600" dirty="0"/>
              <a:t>при групповом старте на короткие дистанции бежать только по своей дорожке, которая должна продолжаться не менее чем на </a:t>
            </a:r>
            <a:r>
              <a:rPr lang="ru-RU" sz="1600" dirty="0" smtClean="0"/>
              <a:t>15 м </a:t>
            </a:r>
            <a:r>
              <a:rPr lang="ru-RU" sz="1600" dirty="0"/>
              <a:t>за финишную </a:t>
            </a:r>
            <a:r>
              <a:rPr lang="ru-RU" sz="1600" dirty="0" smtClean="0"/>
              <a:t>отметку;</a:t>
            </a:r>
          </a:p>
          <a:p>
            <a:r>
              <a:rPr lang="ru-RU" sz="1600" dirty="0"/>
              <a:t>во время бега смотреть только на свою </a:t>
            </a:r>
            <a:r>
              <a:rPr lang="ru-RU" sz="1600" dirty="0" smtClean="0"/>
              <a:t>дорожку;</a:t>
            </a:r>
          </a:p>
          <a:p>
            <a:r>
              <a:rPr lang="ru-RU" sz="1600" dirty="0"/>
              <a:t>во избежание столкновений исключить резко стопорящую </a:t>
            </a:r>
            <a:r>
              <a:rPr lang="ru-RU" sz="1600" dirty="0" smtClean="0"/>
              <a:t>остановку;</a:t>
            </a:r>
          </a:p>
          <a:p>
            <a:r>
              <a:rPr lang="ru-RU" sz="1600" dirty="0"/>
              <a:t>возвращаться на старт по крайней дорожке; при старте на дистанции не ставить подножки, не задерживать соперников </a:t>
            </a:r>
            <a:r>
              <a:rPr lang="ru-RU" sz="1600" dirty="0" smtClean="0"/>
              <a:t>руками;</a:t>
            </a:r>
          </a:p>
          <a:p>
            <a:r>
              <a:rPr lang="ru-RU" sz="1600" dirty="0"/>
              <a:t>в беге на длинные дистанции обгонять бегущих с правой </a:t>
            </a:r>
            <a:r>
              <a:rPr lang="ru-RU" sz="1600" dirty="0" smtClean="0"/>
              <a:t>стороны;</a:t>
            </a:r>
          </a:p>
          <a:p>
            <a:r>
              <a:rPr lang="ru-RU" sz="1600" dirty="0"/>
              <a:t>при беге по пересечённой местности выполнять задание по трассе или маршруту, обозначенному </a:t>
            </a:r>
            <a:r>
              <a:rPr lang="ru-RU" sz="1600" dirty="0" smtClean="0"/>
              <a:t>учителем;</a:t>
            </a:r>
          </a:p>
          <a:p>
            <a:r>
              <a:rPr lang="ru-RU" sz="1600" dirty="0"/>
              <a:t>выполнять разминочный бег по крайней </a:t>
            </a:r>
            <a:r>
              <a:rPr lang="ru-RU" sz="1600" dirty="0" smtClean="0"/>
              <a:t>дорожке.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12539952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Требования безопасности во время проведения урока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smtClean="0"/>
              <a:t>Прыжки.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422" y="2575619"/>
            <a:ext cx="5414695" cy="3608387"/>
          </a:xfrm>
        </p:spPr>
      </p:pic>
    </p:spTree>
    <p:extLst>
      <p:ext uri="{BB962C8B-B14F-4D97-AF65-F5344CB8AC3E}">
        <p14:creationId xmlns:p14="http://schemas.microsoft.com/office/powerpoint/2010/main" val="32293680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Требования безопасности во время проведения урока.</a:t>
            </a:r>
            <a:br>
              <a:rPr lang="ru-RU" dirty="0"/>
            </a:br>
            <a:r>
              <a:rPr lang="ru-RU" dirty="0"/>
              <a:t>Прыжки.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6111" y="2987899"/>
            <a:ext cx="10687297" cy="3299136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Прыжковая яма должна быть заполнена песком на глубину 20-40см. Перед прыжками необходимо тщательно разрыхлить песок в прыжковой яме, убрать из неё грабли, лопаты и другие посторонние предметы.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Техника прыжка должна соответствовать учебной программе и обеспечить    приземление ученика на ноги.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62321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Требования безопасности во время проведения урока.</a:t>
            </a:r>
            <a:br>
              <a:rPr lang="ru-RU" dirty="0"/>
            </a:br>
            <a:r>
              <a:rPr lang="ru-RU" dirty="0"/>
              <a:t>Прыжки.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87185" y="2962141"/>
            <a:ext cx="10468950" cy="3518078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Ученик должен</a:t>
            </a:r>
            <a:r>
              <a:rPr lang="ru-RU" dirty="0" smtClean="0"/>
              <a:t>:</a:t>
            </a:r>
            <a:endParaRPr lang="ru-RU" dirty="0"/>
          </a:p>
          <a:p>
            <a:r>
              <a:rPr lang="ru-RU" sz="1600" dirty="0"/>
              <a:t>класть грабли зубьями </a:t>
            </a:r>
            <a:r>
              <a:rPr lang="ru-RU" sz="1600" dirty="0" smtClean="0"/>
              <a:t>вниз;</a:t>
            </a:r>
          </a:p>
          <a:p>
            <a:r>
              <a:rPr lang="ru-RU" sz="1600" dirty="0" smtClean="0"/>
              <a:t>не </a:t>
            </a:r>
            <a:r>
              <a:rPr lang="ru-RU" sz="1600" dirty="0"/>
              <a:t>выполнять прыжки на неровном, рыхлом и скользком грунте, не приземляться при прыжках на </a:t>
            </a:r>
            <a:r>
              <a:rPr lang="ru-RU" sz="1600" dirty="0" smtClean="0"/>
              <a:t>руки;</a:t>
            </a:r>
          </a:p>
          <a:p>
            <a:r>
              <a:rPr lang="ru-RU" sz="1600" dirty="0"/>
              <a:t>выполнять прыжки, когда учитель дал разрешение и в яме никого </a:t>
            </a:r>
            <a:r>
              <a:rPr lang="ru-RU" sz="1600" dirty="0" smtClean="0"/>
              <a:t>нет;</a:t>
            </a:r>
          </a:p>
          <a:p>
            <a:r>
              <a:rPr lang="ru-RU" sz="1600" dirty="0" smtClean="0"/>
              <a:t>выполнять </a:t>
            </a:r>
            <a:r>
              <a:rPr lang="ru-RU" sz="1600" dirty="0"/>
              <a:t>прыжки поочерёдно, не перебегать дорожку для разбега во время выполнения попытки другим </a:t>
            </a:r>
            <a:r>
              <a:rPr lang="ru-RU" sz="1600" dirty="0" smtClean="0"/>
              <a:t>учеником;</a:t>
            </a:r>
          </a:p>
          <a:p>
            <a:r>
              <a:rPr lang="ru-RU" sz="1600" dirty="0"/>
              <a:t>после выполнения прыжка быстро освободить прыжковую яму и вернуться на своё место для выполнения следующей попытки с правой или левой стороны дорожки для </a:t>
            </a:r>
            <a:r>
              <a:rPr lang="ru-RU" sz="1600" dirty="0" smtClean="0"/>
              <a:t>разбега.</a:t>
            </a:r>
          </a:p>
          <a:p>
            <a:endParaRPr lang="ru-RU" sz="1600" dirty="0"/>
          </a:p>
          <a:p>
            <a:endParaRPr lang="ru-RU" sz="1600" dirty="0"/>
          </a:p>
          <a:p>
            <a:endParaRPr lang="ru-RU" sz="1600" dirty="0"/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4730884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Требования безопасности во время проведения урока.</a:t>
            </a:r>
            <a:br>
              <a:rPr lang="ru-RU" dirty="0"/>
            </a:br>
            <a:r>
              <a:rPr lang="ru-RU" dirty="0" smtClean="0"/>
              <a:t>Метания.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6424" y="2626619"/>
            <a:ext cx="5531237" cy="3686175"/>
          </a:xfrm>
        </p:spPr>
      </p:pic>
    </p:spTree>
    <p:extLst>
      <p:ext uri="{BB962C8B-B14F-4D97-AF65-F5344CB8AC3E}">
        <p14:creationId xmlns:p14="http://schemas.microsoft.com/office/powerpoint/2010/main" val="5422933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Требования безопасности во время проведения урока.</a:t>
            </a:r>
            <a:br>
              <a:rPr lang="ru-RU" dirty="0"/>
            </a:br>
            <a:r>
              <a:rPr lang="ru-RU" dirty="0" smtClean="0"/>
              <a:t>Метания.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48547" y="3026534"/>
            <a:ext cx="9992433" cy="31810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Необходимо быть внимательным при упражнениях в метании</a:t>
            </a:r>
            <a:r>
              <a:rPr lang="ru-RU" sz="2400" dirty="0" smtClean="0"/>
              <a:t>.</a:t>
            </a:r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r>
              <a:rPr lang="ru-RU" dirty="0" smtClean="0"/>
              <a:t>Ученик должен:</a:t>
            </a:r>
          </a:p>
          <a:p>
            <a:r>
              <a:rPr lang="ru-RU" sz="1800" dirty="0"/>
              <a:t>перед выполнением упражнений по метанию посмотреть, нет ли людей в секторе </a:t>
            </a:r>
            <a:r>
              <a:rPr lang="ru-RU" sz="1800" dirty="0" smtClean="0"/>
              <a:t>метания;</a:t>
            </a:r>
          </a:p>
          <a:p>
            <a:r>
              <a:rPr lang="ru-RU" sz="1800" dirty="0"/>
              <a:t>не оставлять без присмотра спортивный </a:t>
            </a:r>
            <a:r>
              <a:rPr lang="ru-RU" sz="1800" dirty="0" smtClean="0"/>
              <a:t>инвентарь.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11148208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Требования безопасности при несчастных случаях и экстремальных ситуациях.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3714" y="2910625"/>
            <a:ext cx="10379391" cy="3633987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Ученик должен:</a:t>
            </a:r>
          </a:p>
          <a:p>
            <a:r>
              <a:rPr lang="ru-RU" sz="1600" dirty="0" smtClean="0"/>
              <a:t>при </a:t>
            </a:r>
            <a:r>
              <a:rPr lang="ru-RU" sz="1600" dirty="0"/>
              <a:t>получении травмы или ухудшении самочувствия прекратить занятия и поставить в известность учителя </a:t>
            </a:r>
            <a:r>
              <a:rPr lang="ru-RU" sz="1600" dirty="0" smtClean="0"/>
              <a:t>физкультуры;</a:t>
            </a:r>
          </a:p>
          <a:p>
            <a:r>
              <a:rPr lang="ru-RU" sz="1600" dirty="0"/>
              <a:t>с помощью учителя оказать травмированному первую медицинскую помощь, при необходимости доставить его в больницу или вызвать скорую </a:t>
            </a:r>
            <a:r>
              <a:rPr lang="ru-RU" sz="1600" dirty="0" smtClean="0"/>
              <a:t>помощь;</a:t>
            </a:r>
          </a:p>
          <a:p>
            <a:r>
              <a:rPr lang="ru-RU" sz="1600" dirty="0"/>
              <a:t>при возникновении пожара немедленно прекратить занятие, организованно, под руководством учителя покинуть место проведения занятий через запасные выходы согласно плана </a:t>
            </a:r>
            <a:r>
              <a:rPr lang="ru-RU" sz="1600" dirty="0" smtClean="0"/>
              <a:t>эвакуации;</a:t>
            </a:r>
          </a:p>
          <a:p>
            <a:r>
              <a:rPr lang="ru-RU" sz="1600" dirty="0"/>
              <a:t>по распоряжению учителя поставить в известность администрацию гимназии и сообщить о пожаре в пожарную </a:t>
            </a:r>
            <a:r>
              <a:rPr lang="ru-RU" sz="1600" dirty="0" smtClean="0"/>
              <a:t>часть.</a:t>
            </a:r>
            <a:endParaRPr lang="ru-RU" sz="1600" dirty="0"/>
          </a:p>
          <a:p>
            <a:endParaRPr lang="ru-RU" sz="1600" dirty="0"/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6828182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Требования безопасности по окончании урока.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06721" y="2910626"/>
            <a:ext cx="9403742" cy="2717442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 smtClean="0"/>
              <a:t>Ученик должен:</a:t>
            </a:r>
          </a:p>
          <a:p>
            <a:r>
              <a:rPr lang="ru-RU" sz="1800" dirty="0"/>
              <a:t>под руководством учителя убрать спортивный </a:t>
            </a:r>
            <a:r>
              <a:rPr lang="ru-RU" sz="1800" dirty="0" smtClean="0"/>
              <a:t>инвентарь;</a:t>
            </a:r>
          </a:p>
          <a:p>
            <a:r>
              <a:rPr lang="ru-RU" sz="1800" dirty="0"/>
              <a:t>организованно покинуть место проведения </a:t>
            </a:r>
            <a:r>
              <a:rPr lang="ru-RU" sz="1800" dirty="0" smtClean="0"/>
              <a:t>урока;</a:t>
            </a:r>
          </a:p>
          <a:p>
            <a:r>
              <a:rPr lang="ru-RU" sz="1800" dirty="0"/>
              <a:t>переодеться в раздевалке, снять спортивный костюм и спортивную </a:t>
            </a:r>
            <a:r>
              <a:rPr lang="ru-RU" sz="1800" dirty="0" smtClean="0"/>
              <a:t>обувь;</a:t>
            </a:r>
          </a:p>
          <a:p>
            <a:r>
              <a:rPr lang="ru-RU" sz="1800" dirty="0"/>
              <a:t>вымыть руки с </a:t>
            </a:r>
            <a:r>
              <a:rPr lang="ru-RU" sz="1800" dirty="0" smtClean="0"/>
              <a:t>мылом.</a:t>
            </a:r>
          </a:p>
        </p:txBody>
      </p:sp>
    </p:spTree>
    <p:extLst>
      <p:ext uri="{BB962C8B-B14F-4D97-AF65-F5344CB8AC3E}">
        <p14:creationId xmlns:p14="http://schemas.microsoft.com/office/powerpoint/2010/main" val="19152638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Источники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3312" y="2382592"/>
            <a:ext cx="8946541" cy="3865807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https://xn--j1ahfl.xn--</a:t>
            </a:r>
            <a:r>
              <a:rPr lang="en-US" dirty="0" smtClean="0">
                <a:hlinkClick r:id="rId2"/>
              </a:rPr>
              <a:t>p1ai/library/instruktazh_po_tehnike_bezopasnosti_na_urokah_lyogko_104905.html</a:t>
            </a:r>
            <a:endParaRPr lang="ru-RU" dirty="0" smtClean="0"/>
          </a:p>
          <a:p>
            <a:r>
              <a:rPr lang="en-US" dirty="0">
                <a:hlinkClick r:id="rId3"/>
              </a:rPr>
              <a:t>https://infourok.ru/tehnika_bezopasnosti_na_urokah_legkoy_atletiki.-</a:t>
            </a:r>
            <a:r>
              <a:rPr lang="en-US" dirty="0" smtClean="0">
                <a:hlinkClick r:id="rId3"/>
              </a:rPr>
              <a:t>453102.htm</a:t>
            </a:r>
            <a:endParaRPr lang="ru-RU" dirty="0" smtClean="0"/>
          </a:p>
          <a:p>
            <a:r>
              <a:rPr lang="en-US" dirty="0">
                <a:hlinkClick r:id="rId4"/>
              </a:rPr>
              <a:t>https://</a:t>
            </a:r>
            <a:r>
              <a:rPr lang="en-US" dirty="0" smtClean="0">
                <a:hlinkClick r:id="rId4"/>
              </a:rPr>
              <a:t>studopedia.ru/10_220278_tehnika-bezopasnosti-pri-provedenii-legkoy-atletiki.html</a:t>
            </a:r>
            <a:endParaRPr lang="ru-RU" dirty="0" smtClean="0"/>
          </a:p>
          <a:p>
            <a:r>
              <a:rPr lang="en-US" dirty="0"/>
              <a:t>https://otherreferats.allbest.ru/life/00725414_0.html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77421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62</TotalTime>
  <Words>750</Words>
  <Application>Microsoft Office PowerPoint</Application>
  <PresentationFormat>Произвольный</PresentationFormat>
  <Paragraphs>87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Ион</vt:lpstr>
      <vt:lpstr>Техника безопасности на уроках легкой атлетики</vt:lpstr>
      <vt:lpstr>Содержание</vt:lpstr>
      <vt:lpstr>Общие требования безопасности. </vt:lpstr>
      <vt:lpstr>Общие требования безопасности. </vt:lpstr>
      <vt:lpstr>Общие требования безопасности. </vt:lpstr>
      <vt:lpstr>Требования безопасности перед началом урока. </vt:lpstr>
      <vt:lpstr>Требования безопасности во время проведения урока. Бег.  </vt:lpstr>
      <vt:lpstr>Требования безопасности во время проведения урока. Бег. </vt:lpstr>
      <vt:lpstr>Требования безопасности во время проведения урока. Прыжки. </vt:lpstr>
      <vt:lpstr>Требования безопасности во время проведения урока. Прыжки.</vt:lpstr>
      <vt:lpstr>Требования безопасности во время проведения урока. Прыжки.</vt:lpstr>
      <vt:lpstr>Требования безопасности во время проведения урока. Метания.</vt:lpstr>
      <vt:lpstr>Требования безопасности во время проведения урока. Метания.</vt:lpstr>
      <vt:lpstr>Требования безопасности при несчастных случаях и экстремальных ситуациях.</vt:lpstr>
      <vt:lpstr>Требования безопасности по окончании урока.</vt:lpstr>
      <vt:lpstr>Источники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Техника безопасности на уроках легкой атлетики</dc:title>
  <dc:creator>Антон</dc:creator>
  <cp:lastModifiedBy>Преподаватель</cp:lastModifiedBy>
  <cp:revision>9</cp:revision>
  <dcterms:created xsi:type="dcterms:W3CDTF">2018-09-09T09:46:36Z</dcterms:created>
  <dcterms:modified xsi:type="dcterms:W3CDTF">2022-02-16T03:10:12Z</dcterms:modified>
</cp:coreProperties>
</file>